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9" r:id="rId2"/>
    <p:sldId id="284" r:id="rId3"/>
    <p:sldId id="270" r:id="rId4"/>
    <p:sldId id="263" r:id="rId5"/>
    <p:sldId id="258" r:id="rId6"/>
    <p:sldId id="273" r:id="rId7"/>
    <p:sldId id="288" r:id="rId8"/>
    <p:sldId id="267" r:id="rId9"/>
    <p:sldId id="285" r:id="rId10"/>
    <p:sldId id="286" r:id="rId11"/>
    <p:sldId id="287" r:id="rId12"/>
    <p:sldId id="282" r:id="rId13"/>
    <p:sldId id="261" r:id="rId14"/>
    <p:sldId id="262" r:id="rId15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4072" autoAdjust="0"/>
  </p:normalViewPr>
  <p:slideViewPr>
    <p:cSldViewPr snapToGrid="0">
      <p:cViewPr varScale="1">
        <p:scale>
          <a:sx n="86" d="100"/>
          <a:sy n="86" d="100"/>
        </p:scale>
        <p:origin x="354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8CDC9-85D4-4503-A1C1-C4A7D08CE495}" type="datetimeFigureOut">
              <a:rPr lang="en-AU" smtClean="0"/>
              <a:t>29/07/2019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FA11-8017-47B8-A9A2-068FE447A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129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619A8-C932-4F8E-AE4D-9A9A7C727790}" type="datetimeFigureOut">
              <a:rPr lang="en-AU" smtClean="0"/>
              <a:t>29/07/2019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4B68C-AC06-4252-8C4B-8115CD7B67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9332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4B68C-AC06-4252-8C4B-8115CD7B67F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0514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Mention at this point that we’ll take notes later, not as we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4B68C-AC06-4252-8C4B-8115CD7B67F2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2560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4B68C-AC06-4252-8C4B-8115CD7B67F2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1247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4B68C-AC06-4252-8C4B-8115CD7B67F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1453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43021-3677-4159-B09F-685EE1B37DE8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6991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4B68C-AC06-4252-8C4B-8115CD7B67F2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7359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4B68C-AC06-4252-8C4B-8115CD7B67F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9161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4B68C-AC06-4252-8C4B-8115CD7B67F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3370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29/07/2019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29/07/2019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29/07/2019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29/07/2019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29/07/2019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29/07/2019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29/07/2019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29/07/2019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29/07/2019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29/07/2019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29/07/2019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29/07/2019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71F140-AFD0-4741-A178-960BFFA57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7419109" cy="583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Arthropods</a:t>
            </a:r>
          </a:p>
          <a:p>
            <a:r>
              <a:rPr lang="en-AU" dirty="0"/>
              <a:t>Animals in the Arthropoda phylum have </a:t>
            </a:r>
            <a:r>
              <a:rPr lang="en-AU" b="1" dirty="0"/>
              <a:t>jointed legs</a:t>
            </a:r>
            <a:r>
              <a:rPr lang="en-AU" dirty="0"/>
              <a:t>, </a:t>
            </a:r>
            <a:r>
              <a:rPr lang="en-AU" b="1" dirty="0" smtClean="0"/>
              <a:t>exoskeletons</a:t>
            </a:r>
            <a:r>
              <a:rPr lang="en-AU" dirty="0"/>
              <a:t>, and </a:t>
            </a:r>
            <a:r>
              <a:rPr lang="en-AU" b="1" dirty="0"/>
              <a:t>segmented bodies</a:t>
            </a:r>
            <a:r>
              <a:rPr lang="en-AU" dirty="0"/>
              <a:t>.</a:t>
            </a:r>
          </a:p>
          <a:p>
            <a:r>
              <a:rPr lang="en-AU" dirty="0"/>
              <a:t>Arthropods can be grouped into 4 classes:</a:t>
            </a:r>
          </a:p>
          <a:p>
            <a:pPr lvl="1"/>
            <a:r>
              <a:rPr lang="en-AU" sz="2600" dirty="0" err="1"/>
              <a:t>Insecta</a:t>
            </a:r>
            <a:r>
              <a:rPr lang="en-AU" sz="2600" dirty="0"/>
              <a:t> – 3 pairs of legs and 3 body segments</a:t>
            </a:r>
          </a:p>
          <a:p>
            <a:pPr lvl="1"/>
            <a:r>
              <a:rPr lang="en-AU" sz="2600" dirty="0"/>
              <a:t>Arachnida – 4 pairs of legs and 2 segments</a:t>
            </a:r>
          </a:p>
          <a:p>
            <a:pPr lvl="1"/>
            <a:r>
              <a:rPr lang="en-AU" sz="2600" dirty="0"/>
              <a:t>Crustacea – 5 or more pairs of legs and 2 or 3 segments</a:t>
            </a:r>
          </a:p>
          <a:p>
            <a:pPr lvl="1"/>
            <a:r>
              <a:rPr lang="en-AU" sz="2600" dirty="0"/>
              <a:t>Myriapoda – many pairs of legs and a worm-like body</a:t>
            </a:r>
          </a:p>
          <a:p>
            <a:r>
              <a:rPr lang="en-AU" dirty="0"/>
              <a:t>State the class of the </a:t>
            </a:r>
            <a:r>
              <a:rPr lang="en-AU" dirty="0" smtClean="0"/>
              <a:t>arthropod shown </a:t>
            </a:r>
            <a:r>
              <a:rPr lang="en-AU" dirty="0"/>
              <a:t>and give a reason for each </a:t>
            </a:r>
            <a:r>
              <a:rPr lang="en-AU" dirty="0" smtClean="0"/>
              <a:t>choice</a:t>
            </a:r>
            <a:r>
              <a:rPr lang="en-AU" dirty="0"/>
              <a:t>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3733D369-E5F0-4837-88B9-6C54C34114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14800" y="4132760"/>
          <a:ext cx="2605964" cy="2656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/>
                        <a:t>ex·o·ske·le·ton</a:t>
                      </a:r>
                      <a:r>
                        <a:rPr lang="en-AU" b="1" baseline="0" dirty="0"/>
                        <a:t> </a:t>
                      </a:r>
                      <a:r>
                        <a:rPr lang="en-AU" b="0" baseline="0" dirty="0"/>
                        <a:t>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baseline="0" dirty="0"/>
                        <a:t>)</a:t>
                      </a:r>
                      <a:endParaRPr lang="en-AU" b="1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baseline="0" dirty="0"/>
                        <a:t>a hard outer body covering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/>
                        <a:t>seg·men·ted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adjective</a:t>
                      </a:r>
                      <a:r>
                        <a:rPr lang="en-AU" b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baseline="0" dirty="0"/>
                        <a:t>made up of different segments (parts or sections)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5D4267C-770D-4FB9-891C-F3787725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602" y="311183"/>
            <a:ext cx="3902114" cy="3280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B756358-026B-42DD-8BD0-87336F07A5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3" t="3446"/>
          <a:stretch/>
        </p:blipFill>
        <p:spPr>
          <a:xfrm>
            <a:off x="8118452" y="95481"/>
            <a:ext cx="3896263" cy="35925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803B9F1-E82B-4D04-AF63-3A77A6D25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452" y="137127"/>
            <a:ext cx="4008163" cy="26721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7A7A264-26DA-4D68-BAB3-40CE16E40B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305" y="137127"/>
            <a:ext cx="3996459" cy="299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1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Worms (</a:t>
            </a:r>
            <a:r>
              <a:rPr lang="en-AU" b="1" dirty="0"/>
              <a:t>Nematoda</a:t>
            </a:r>
            <a:r>
              <a:rPr lang="en-AU" dirty="0"/>
              <a:t>,</a:t>
            </a:r>
            <a:r>
              <a:rPr lang="en-AU" b="1" dirty="0"/>
              <a:t> Platyhelminthes</a:t>
            </a:r>
            <a:r>
              <a:rPr lang="en-AU" dirty="0"/>
              <a:t>,</a:t>
            </a:r>
            <a:r>
              <a:rPr lang="en-AU" b="1" dirty="0"/>
              <a:t> Annelida</a:t>
            </a:r>
            <a:r>
              <a:rPr lang="en-AU" dirty="0"/>
              <a:t>)</a:t>
            </a:r>
          </a:p>
          <a:p>
            <a:r>
              <a:rPr lang="en-AU" dirty="0"/>
              <a:t>There are three phyla of worms:</a:t>
            </a:r>
          </a:p>
          <a:p>
            <a:pPr lvl="1"/>
            <a:r>
              <a:rPr lang="en-AU" sz="2600" b="1" dirty="0"/>
              <a:t>Nematodes</a:t>
            </a:r>
            <a:r>
              <a:rPr lang="en-AU" sz="2600" dirty="0"/>
              <a:t> – </a:t>
            </a:r>
            <a:r>
              <a:rPr lang="en-AU" sz="2600" b="1" dirty="0"/>
              <a:t>worms with long, round bodies</a:t>
            </a:r>
          </a:p>
          <a:p>
            <a:pPr lvl="1"/>
            <a:r>
              <a:rPr lang="en-AU" sz="2600" b="1" dirty="0"/>
              <a:t>Platyhelminths</a:t>
            </a:r>
            <a:r>
              <a:rPr lang="en-AU" sz="2600" dirty="0"/>
              <a:t> – </a:t>
            </a:r>
            <a:r>
              <a:rPr lang="en-AU" sz="2600" b="1" dirty="0"/>
              <a:t>worms with flat or leaf-like bodies</a:t>
            </a:r>
          </a:p>
          <a:p>
            <a:pPr lvl="1"/>
            <a:r>
              <a:rPr lang="en-AU" sz="2600" b="1" dirty="0"/>
              <a:t>Annelids</a:t>
            </a:r>
            <a:r>
              <a:rPr lang="en-AU" sz="2600" dirty="0"/>
              <a:t> – </a:t>
            </a:r>
            <a:r>
              <a:rPr lang="en-AU" sz="2600" b="1" dirty="0"/>
              <a:t>worms with segmented bodies</a:t>
            </a:r>
          </a:p>
        </p:txBody>
      </p:sp>
      <p:pic>
        <p:nvPicPr>
          <p:cNvPr id="9" name="Picture 10" descr="http://sharon-taxonomy2009-p2.wikispaces.com/file/view/UndescribedPseudocerosSp0603.jpg/95735378/UndescribedPseudocerosSp0603.jpg">
            <a:extLst>
              <a:ext uri="{FF2B5EF4-FFF2-40B4-BE49-F238E27FC236}">
                <a16:creationId xmlns:a16="http://schemas.microsoft.com/office/drawing/2014/main" xmlns="" id="{EFDEEFC1-36EF-4E85-9384-3744A218B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1367" y="4034056"/>
            <a:ext cx="3382827" cy="2433565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B7673A4-0F2F-4E9A-A88D-82BFAF01C5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55"/>
          <a:stretch/>
        </p:blipFill>
        <p:spPr>
          <a:xfrm>
            <a:off x="4334383" y="3491239"/>
            <a:ext cx="3225644" cy="27917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D6B894B-F111-4372-BF52-84D69B5937BF}"/>
              </a:ext>
            </a:extLst>
          </p:cNvPr>
          <p:cNvSpPr txBox="1"/>
          <p:nvPr/>
        </p:nvSpPr>
        <p:spPr>
          <a:xfrm>
            <a:off x="5528821" y="6282983"/>
            <a:ext cx="83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 err="1"/>
              <a:t>Ascaris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2A28283-9078-46CC-9166-8C8441090276}"/>
              </a:ext>
            </a:extLst>
          </p:cNvPr>
          <p:cNvSpPr txBox="1"/>
          <p:nvPr/>
        </p:nvSpPr>
        <p:spPr>
          <a:xfrm>
            <a:off x="1396408" y="5373524"/>
            <a:ext cx="123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Earthworm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3F5D65-9E72-4273-8661-D03C220650DA}"/>
              </a:ext>
            </a:extLst>
          </p:cNvPr>
          <p:cNvSpPr txBox="1"/>
          <p:nvPr/>
        </p:nvSpPr>
        <p:spPr>
          <a:xfrm>
            <a:off x="9284066" y="6467621"/>
            <a:ext cx="1377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 err="1"/>
              <a:t>Turbellarium</a:t>
            </a:r>
            <a:endParaRPr lang="en-AU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62922BC-74F8-421E-A6A3-488E9D2870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4" y="3128319"/>
            <a:ext cx="3496183" cy="224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1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Aquatic Phyla (</a:t>
            </a:r>
            <a:r>
              <a:rPr lang="en-AU" b="1" dirty="0"/>
              <a:t>Porifera</a:t>
            </a:r>
            <a:r>
              <a:rPr lang="en-AU" dirty="0"/>
              <a:t>, </a:t>
            </a:r>
            <a:r>
              <a:rPr lang="en-AU" b="1" dirty="0"/>
              <a:t>Cnidaria</a:t>
            </a:r>
            <a:r>
              <a:rPr lang="en-AU" dirty="0"/>
              <a:t>, </a:t>
            </a:r>
            <a:r>
              <a:rPr lang="en-AU" b="1" dirty="0"/>
              <a:t>Echinodermata</a:t>
            </a:r>
            <a:r>
              <a:rPr lang="en-AU" dirty="0"/>
              <a:t>)</a:t>
            </a:r>
          </a:p>
          <a:p>
            <a:r>
              <a:rPr lang="en-AU" dirty="0"/>
              <a:t>There are 3 phyla that are water-based:</a:t>
            </a:r>
          </a:p>
          <a:p>
            <a:pPr lvl="1"/>
            <a:r>
              <a:rPr lang="en-AU" sz="2600" b="1" dirty="0"/>
              <a:t>Sponges</a:t>
            </a:r>
            <a:r>
              <a:rPr lang="en-AU" sz="2600" dirty="0"/>
              <a:t> – </a:t>
            </a:r>
            <a:r>
              <a:rPr lang="en-AU" sz="2600" b="1" dirty="0"/>
              <a:t>spongy body with holes</a:t>
            </a:r>
          </a:p>
          <a:p>
            <a:pPr lvl="1"/>
            <a:r>
              <a:rPr lang="en-AU" sz="2600" b="1" dirty="0"/>
              <a:t>Cnidarians</a:t>
            </a:r>
            <a:r>
              <a:rPr lang="en-AU" sz="2600" dirty="0"/>
              <a:t> – </a:t>
            </a:r>
            <a:r>
              <a:rPr lang="en-AU" sz="2600" b="1" dirty="0"/>
              <a:t>soft, hollow body and </a:t>
            </a:r>
            <a:br>
              <a:rPr lang="en-AU" sz="2600" b="1" dirty="0"/>
            </a:br>
            <a:r>
              <a:rPr lang="en-AU" sz="2600" b="1" dirty="0"/>
              <a:t>stinging tentacles</a:t>
            </a:r>
          </a:p>
          <a:p>
            <a:pPr lvl="1"/>
            <a:r>
              <a:rPr lang="en-AU" sz="2600" b="1" dirty="0"/>
              <a:t>Echinoderms</a:t>
            </a:r>
            <a:r>
              <a:rPr lang="en-AU" sz="2600" dirty="0"/>
              <a:t> – have </a:t>
            </a:r>
            <a:r>
              <a:rPr lang="en-AU" sz="2600" b="1" dirty="0"/>
              <a:t>rough, spiny skin</a:t>
            </a:r>
            <a:br>
              <a:rPr lang="en-AU" sz="2600" b="1" dirty="0"/>
            </a:br>
            <a:r>
              <a:rPr lang="en-AU" sz="2600" dirty="0"/>
              <a:t>and </a:t>
            </a:r>
            <a:r>
              <a:rPr lang="en-AU" sz="2600" b="1" dirty="0"/>
              <a:t>repeated body parts around a </a:t>
            </a:r>
            <a:br>
              <a:rPr lang="en-AU" sz="2600" b="1" dirty="0"/>
            </a:br>
            <a:r>
              <a:rPr lang="en-AU" sz="2600" b="1" dirty="0"/>
              <a:t>central body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CB402F2-7076-4A09-A19F-808D796AA2A9}"/>
              </a:ext>
            </a:extLst>
          </p:cNvPr>
          <p:cNvSpPr txBox="1"/>
          <p:nvPr/>
        </p:nvSpPr>
        <p:spPr>
          <a:xfrm>
            <a:off x="483830" y="4343503"/>
            <a:ext cx="1187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Sea Urchin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3F483AB-F101-4342-AC22-6F50B3CF2244}"/>
              </a:ext>
            </a:extLst>
          </p:cNvPr>
          <p:cNvSpPr txBox="1"/>
          <p:nvPr/>
        </p:nvSpPr>
        <p:spPr>
          <a:xfrm>
            <a:off x="2961417" y="6485010"/>
            <a:ext cx="89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Starfish</a:t>
            </a:r>
          </a:p>
        </p:txBody>
      </p:sp>
      <p:pic>
        <p:nvPicPr>
          <p:cNvPr id="11" name="Picture 2" descr="http://3.bp.blogspot.com/-WvJwEBjGNaU/Tqq3SKAkWwI/AAAAAAAAEPo/YqTAAlRNxLw/s1600/starfish_sea_star.jpg">
            <a:extLst>
              <a:ext uri="{FF2B5EF4-FFF2-40B4-BE49-F238E27FC236}">
                <a16:creationId xmlns:a16="http://schemas.microsoft.com/office/drawing/2014/main" xmlns="" id="{67FDF905-B76A-44A0-BEF9-B0478AEEE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5856" r="11793"/>
          <a:stretch/>
        </p:blipFill>
        <p:spPr bwMode="auto">
          <a:xfrm>
            <a:off x="2155614" y="4343503"/>
            <a:ext cx="2501978" cy="2145162"/>
          </a:xfrm>
          <a:prstGeom prst="rect">
            <a:avLst/>
          </a:prstGeom>
          <a:noFill/>
        </p:spPr>
      </p:pic>
      <p:pic>
        <p:nvPicPr>
          <p:cNvPr id="12" name="Picture 4" descr="http://marissamarinescience.synthasite.com/resources/Purple-sea-urchin.jpg">
            <a:extLst>
              <a:ext uri="{FF2B5EF4-FFF2-40B4-BE49-F238E27FC236}">
                <a16:creationId xmlns:a16="http://schemas.microsoft.com/office/drawing/2014/main" xmlns="" id="{AE9BD76C-52E2-45DC-9DEC-1E46A13A2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54" y="4716493"/>
            <a:ext cx="2141506" cy="2141507"/>
          </a:xfrm>
          <a:prstGeom prst="rect">
            <a:avLst/>
          </a:prstGeom>
          <a:noFill/>
        </p:spPr>
      </p:pic>
      <p:pic>
        <p:nvPicPr>
          <p:cNvPr id="15" name="Picture 8" descr="http://www.oceanicresearch.org/jpegs/tealia.jpeg">
            <a:extLst>
              <a:ext uri="{FF2B5EF4-FFF2-40B4-BE49-F238E27FC236}">
                <a16:creationId xmlns:a16="http://schemas.microsoft.com/office/drawing/2014/main" xmlns="" id="{20413E83-A81B-4E6C-B927-76D25D1D4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5517" r="7760"/>
          <a:stretch/>
        </p:blipFill>
        <p:spPr bwMode="auto">
          <a:xfrm>
            <a:off x="6693062" y="4347162"/>
            <a:ext cx="2821737" cy="2145161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0C3B65B-F356-4010-925E-E7DA4238E5B4}"/>
              </a:ext>
            </a:extLst>
          </p:cNvPr>
          <p:cNvSpPr txBox="1"/>
          <p:nvPr/>
        </p:nvSpPr>
        <p:spPr>
          <a:xfrm>
            <a:off x="7366547" y="649232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Sea Anemone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2888D05-4721-4058-B1E2-4EF14C9F5BAC}"/>
              </a:ext>
            </a:extLst>
          </p:cNvPr>
          <p:cNvSpPr txBox="1"/>
          <p:nvPr/>
        </p:nvSpPr>
        <p:spPr>
          <a:xfrm>
            <a:off x="10343965" y="44824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Jellyfish</a:t>
            </a:r>
          </a:p>
        </p:txBody>
      </p:sp>
      <p:pic>
        <p:nvPicPr>
          <p:cNvPr id="18" name="Picture 6" descr="http://www.sfos.uaf.edu/sewardline/ZoopSpecies/cnidarian/images/Chrysaora_melanaster_400x300.jpg">
            <a:extLst>
              <a:ext uri="{FF2B5EF4-FFF2-40B4-BE49-F238E27FC236}">
                <a16:creationId xmlns:a16="http://schemas.microsoft.com/office/drawing/2014/main" xmlns="" id="{884D452D-BB32-411B-ABDC-48FF339B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14800" y="4851732"/>
            <a:ext cx="2670146" cy="2002610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EF8BF0A-022D-40CB-979D-2FB4C579995E}"/>
              </a:ext>
            </a:extLst>
          </p:cNvPr>
          <p:cNvSpPr txBox="1"/>
          <p:nvPr/>
        </p:nvSpPr>
        <p:spPr>
          <a:xfrm>
            <a:off x="7555017" y="3725075"/>
            <a:ext cx="124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Sea sponge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44220F9-96B5-4AF3-BE4A-ECF6EFDFD5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385" y="1896275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9998"/>
            <a:ext cx="10515600" cy="3852001"/>
          </a:xfrm>
        </p:spPr>
        <p:txBody>
          <a:bodyPr>
            <a:normAutofit/>
          </a:bodyPr>
          <a:lstStyle/>
          <a:p>
            <a:r>
              <a:rPr lang="en-AU" dirty="0"/>
              <a:t>The smaller phyla of organisms in the Animal Kingdom play important roles within ecosystems and for humans.</a:t>
            </a:r>
          </a:p>
          <a:p>
            <a:pPr lvl="1"/>
            <a:r>
              <a:rPr lang="en-AU" sz="2600" dirty="0"/>
              <a:t>Some Annelids are decomposers and help break down waste and dead </a:t>
            </a:r>
            <a:r>
              <a:rPr lang="en-AU" sz="2600" dirty="0" smtClean="0"/>
              <a:t>material</a:t>
            </a:r>
            <a:endParaRPr lang="en-AU" sz="2600" dirty="0"/>
          </a:p>
          <a:p>
            <a:pPr lvl="1"/>
            <a:r>
              <a:rPr lang="en-AU" sz="2600" dirty="0"/>
              <a:t>Many Molluscs are used as food sources for humans and other </a:t>
            </a:r>
            <a:r>
              <a:rPr lang="en-AU" sz="2600" dirty="0" smtClean="0"/>
              <a:t>animals</a:t>
            </a:r>
            <a:endParaRPr lang="en-AU" sz="2600" dirty="0"/>
          </a:p>
          <a:p>
            <a:pPr lvl="1"/>
            <a:r>
              <a:rPr lang="en-AU" sz="2600" dirty="0"/>
              <a:t>Coral reefs are very biodiverse ecosystems and are home to many animals in the marine phyla. The Great Barrier Reef off the Queensland coast is a World Heritage Area, so it is important to protect it for the future.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043" y="4099259"/>
            <a:ext cx="3509399" cy="26312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204" y="4099259"/>
            <a:ext cx="4045512" cy="26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3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AB9537A-E908-4D77-AA32-D16BBF1F3E1A}"/>
              </a:ext>
            </a:extLst>
          </p:cNvPr>
          <p:cNvSpPr txBox="1"/>
          <p:nvPr/>
        </p:nvSpPr>
        <p:spPr>
          <a:xfrm>
            <a:off x="838201" y="720536"/>
            <a:ext cx="1051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Using your graphic organiser, answer these questions on your whiteboards: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sz="2800" dirty="0"/>
              <a:t>What are two common characteristics of the Mollusca phylum?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sz="2800" dirty="0"/>
              <a:t>How are the three worm phyla different?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sz="2800" dirty="0"/>
              <a:t>Which phylum does the octopus belong to?</a:t>
            </a:r>
            <a:br>
              <a:rPr lang="en-AU" sz="2800" dirty="0"/>
            </a:br>
            <a:r>
              <a:rPr lang="en-AU" sz="2800" dirty="0"/>
              <a:t>Explain your choice.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sz="2800" dirty="0"/>
              <a:t>Which phylum does the leech belong to?</a:t>
            </a:r>
            <a:br>
              <a:rPr lang="en-AU" sz="2800" dirty="0"/>
            </a:br>
            <a:r>
              <a:rPr lang="en-AU" sz="2800" dirty="0"/>
              <a:t>Explain your </a:t>
            </a:r>
            <a:r>
              <a:rPr lang="en-AU" sz="2800" dirty="0" smtClean="0"/>
              <a:t>choice</a:t>
            </a:r>
            <a:r>
              <a:rPr lang="en-AU" sz="2800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D16FD99-56AD-4039-8B75-6FB43FC85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28" y="2283229"/>
            <a:ext cx="3649572" cy="2737179"/>
          </a:xfrm>
          <a:prstGeom prst="rect">
            <a:avLst/>
          </a:prstGeom>
        </p:spPr>
      </p:pic>
      <p:pic>
        <p:nvPicPr>
          <p:cNvPr id="1026" name="Picture 2" descr="https://upload.wikimedia.org/wikipedia/commons/7/77/Sucking_leech.jpg">
            <a:extLst>
              <a:ext uri="{FF2B5EF4-FFF2-40B4-BE49-F238E27FC236}">
                <a16:creationId xmlns:a16="http://schemas.microsoft.com/office/drawing/2014/main" xmlns="" id="{673258AB-BE9B-4102-9062-5AA1A22C9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167" y="4277095"/>
            <a:ext cx="3273729" cy="24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389546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7DCD67C7-DDC2-4B28-85BF-6A02105C4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9411789" cy="4351338"/>
          </a:xfrm>
        </p:spPr>
        <p:txBody>
          <a:bodyPr/>
          <a:lstStyle/>
          <a:p>
            <a:r>
              <a:rPr lang="en-AU" dirty="0"/>
              <a:t>Complete </a:t>
            </a:r>
            <a:r>
              <a:rPr lang="en-AU" sz="2600" dirty="0"/>
              <a:t>Questions 1-6 on page 91 of your textbook.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373FBD1-7106-4A1F-B7E0-F2C820752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839" y="1171065"/>
            <a:ext cx="7844322" cy="568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4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4870C695-0CA7-4864-BBB0-3E65AD902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141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Fun fact: the Japanese spider crab has the largest leg span of any arthropod (up to 5.5 m from claw to claw)!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BDEFFE9-F7CF-4DC7-B402-EEE2461D4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989" y="1592002"/>
            <a:ext cx="8444021" cy="526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3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anchor="ctr">
            <a:normAutofit/>
          </a:bodyPr>
          <a:lstStyle/>
          <a:p>
            <a:r>
              <a:rPr lang="en-AU" dirty="0"/>
              <a:t>Seven Other Phyla</a:t>
            </a:r>
            <a:br>
              <a:rPr lang="en-AU" dirty="0"/>
            </a:br>
            <a:r>
              <a:rPr lang="en-AU" sz="2800" dirty="0"/>
              <a:t>Year 7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296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538192"/>
              </p:ext>
            </p:extLst>
          </p:nvPr>
        </p:nvGraphicFramePr>
        <p:xfrm>
          <a:off x="9514481" y="69246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many lesser known phyla are we naming and describing today?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10515600" cy="1620000"/>
          </a:xfrm>
        </p:spPr>
        <p:txBody>
          <a:bodyPr/>
          <a:lstStyle/>
          <a:p>
            <a:r>
              <a:rPr lang="en-AU" b="1" dirty="0"/>
              <a:t>Name </a:t>
            </a:r>
            <a:r>
              <a:rPr lang="en-AU" dirty="0"/>
              <a:t>and</a:t>
            </a:r>
            <a:r>
              <a:rPr lang="en-AU" b="1" dirty="0"/>
              <a:t> describe</a:t>
            </a:r>
            <a:r>
              <a:rPr lang="en-AU" dirty="0"/>
              <a:t> the characteristics of seven </a:t>
            </a:r>
            <a:br>
              <a:rPr lang="en-AU" dirty="0"/>
            </a:br>
            <a:r>
              <a:rPr lang="en-AU" dirty="0"/>
              <a:t>lesser known phyla.</a:t>
            </a:r>
          </a:p>
          <a:p>
            <a:r>
              <a:rPr lang="en-AU" b="1" dirty="0"/>
              <a:t>Organise</a:t>
            </a:r>
            <a:r>
              <a:rPr lang="en-AU" dirty="0"/>
              <a:t> this information into a useful form.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C9CF77F-9496-4178-8C53-0D1F282880E9}"/>
              </a:ext>
            </a:extLst>
          </p:cNvPr>
          <p:cNvSpPr txBox="1"/>
          <p:nvPr/>
        </p:nvSpPr>
        <p:spPr>
          <a:xfrm>
            <a:off x="838200" y="3128878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Starfish and jellyfish both have ‘fish’ in their name, but neither one is actually a fish. What characteristics would these animals need to be classified as fish?</a:t>
            </a:r>
          </a:p>
        </p:txBody>
      </p:sp>
      <p:pic>
        <p:nvPicPr>
          <p:cNvPr id="15" name="Picture 2" descr="http://3.bp.blogspot.com/-WvJwEBjGNaU/Tqq3SKAkWwI/AAAAAAAAEPo/YqTAAlRNxLw/s1600/starfish_sea_star.jpg">
            <a:extLst>
              <a:ext uri="{FF2B5EF4-FFF2-40B4-BE49-F238E27FC236}">
                <a16:creationId xmlns:a16="http://schemas.microsoft.com/office/drawing/2014/main" xmlns="" id="{329DAE36-64E7-4AAE-9E1E-DAAED84AE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5856" r="11793"/>
          <a:stretch/>
        </p:blipFill>
        <p:spPr bwMode="auto">
          <a:xfrm>
            <a:off x="8290653" y="4255140"/>
            <a:ext cx="2951277" cy="2530385"/>
          </a:xfrm>
          <a:prstGeom prst="rect">
            <a:avLst/>
          </a:prstGeom>
          <a:noFill/>
        </p:spPr>
      </p:pic>
      <p:pic>
        <p:nvPicPr>
          <p:cNvPr id="16" name="Picture 6" descr="http://www.sfos.uaf.edu/sewardline/ZoopSpecies/cnidarian/images/Chrysaora_melanaster_400x300.jpg">
            <a:extLst>
              <a:ext uri="{FF2B5EF4-FFF2-40B4-BE49-F238E27FC236}">
                <a16:creationId xmlns:a16="http://schemas.microsoft.com/office/drawing/2014/main" xmlns="" id="{B80B4FD3-4D52-4FC2-9D0F-372B5765E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8777" y="4255140"/>
            <a:ext cx="3378151" cy="25336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814405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Why are all of these animals in the Mollusca phylum?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301339"/>
              </p:ext>
            </p:extLst>
          </p:nvPr>
        </p:nvGraphicFramePr>
        <p:xfrm>
          <a:off x="9514800" y="1404920"/>
          <a:ext cx="2605964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 smtClean="0"/>
                        <a:t>Jaiveer</a:t>
                      </a:r>
                      <a:r>
                        <a:rPr lang="en-AU" dirty="0" smtClean="0"/>
                        <a:t> </a:t>
                      </a:r>
                      <a:r>
                        <a:rPr lang="en-AU" dirty="0"/>
                        <a:t>says that turtles are molluscs, since they have a protective shell. Is he correct? Why or why not?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Mollusca</a:t>
            </a:r>
          </a:p>
          <a:p>
            <a:r>
              <a:rPr lang="en-AU" b="1" dirty="0"/>
              <a:t>Molluscs</a:t>
            </a:r>
            <a:r>
              <a:rPr lang="en-AU" dirty="0"/>
              <a:t> have </a:t>
            </a:r>
            <a:r>
              <a:rPr lang="en-AU" b="1" dirty="0"/>
              <a:t>soft bodies </a:t>
            </a:r>
            <a:r>
              <a:rPr lang="en-AU" dirty="0"/>
              <a:t>and </a:t>
            </a:r>
            <a:r>
              <a:rPr lang="en-AU" b="1" dirty="0"/>
              <a:t>often have a protective shell</a:t>
            </a:r>
            <a:r>
              <a:rPr lang="en-AU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BF0FE03-F957-412B-A066-D9EB1482BCA9}"/>
              </a:ext>
            </a:extLst>
          </p:cNvPr>
          <p:cNvSpPr txBox="1"/>
          <p:nvPr/>
        </p:nvSpPr>
        <p:spPr>
          <a:xfrm>
            <a:off x="1697197" y="4184442"/>
            <a:ext cx="6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Snail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39610E-3CB5-4C3A-9FC6-4AD1F8B7303E}"/>
              </a:ext>
            </a:extLst>
          </p:cNvPr>
          <p:cNvSpPr txBox="1"/>
          <p:nvPr/>
        </p:nvSpPr>
        <p:spPr>
          <a:xfrm>
            <a:off x="1617047" y="6479076"/>
            <a:ext cx="70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Squid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17A5178-A708-4A1B-8EAC-32092BA46142}"/>
              </a:ext>
            </a:extLst>
          </p:cNvPr>
          <p:cNvSpPr txBox="1"/>
          <p:nvPr/>
        </p:nvSpPr>
        <p:spPr>
          <a:xfrm>
            <a:off x="5605089" y="4163700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Nudibranch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62DC28A-62E7-405F-8B20-870DE99334D3}"/>
              </a:ext>
            </a:extLst>
          </p:cNvPr>
          <p:cNvSpPr txBox="1"/>
          <p:nvPr/>
        </p:nvSpPr>
        <p:spPr>
          <a:xfrm>
            <a:off x="7355236" y="5487540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Mussel</a:t>
            </a:r>
          </a:p>
        </p:txBody>
      </p:sp>
      <p:pic>
        <p:nvPicPr>
          <p:cNvPr id="22" name="Picture 4" descr="http://0.tqn.com/d/animals/1/0/X/7/shutterstock_714240.jpg">
            <a:extLst>
              <a:ext uri="{FF2B5EF4-FFF2-40B4-BE49-F238E27FC236}">
                <a16:creationId xmlns:a16="http://schemas.microsoft.com/office/drawing/2014/main" xmlns="" id="{F56F8263-5550-4BAE-8CF5-470BF94F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t="10802"/>
          <a:stretch/>
        </p:blipFill>
        <p:spPr bwMode="auto">
          <a:xfrm>
            <a:off x="425658" y="2197603"/>
            <a:ext cx="3357472" cy="1994555"/>
          </a:xfrm>
          <a:prstGeom prst="rect">
            <a:avLst/>
          </a:prstGeom>
          <a:noFill/>
        </p:spPr>
      </p:pic>
      <p:pic>
        <p:nvPicPr>
          <p:cNvPr id="23" name="Picture 6" descr="https://encrypted-tbn3.google.com/images?q=tbn:ANd9GcRT2DgLOSh2w1aF5wfNGsKcxAzR2radmzQZ73DGs6bdGw7RRlCZ">
            <a:extLst>
              <a:ext uri="{FF2B5EF4-FFF2-40B4-BE49-F238E27FC236}">
                <a16:creationId xmlns:a16="http://schemas.microsoft.com/office/drawing/2014/main" xmlns="" id="{1898FF0A-C2BF-4B0A-9E60-BCF9D7E2E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41421" y="2189888"/>
            <a:ext cx="3606918" cy="1994554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614EFAB-33EB-463C-915A-C52FEB8776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8" y="4588679"/>
            <a:ext cx="3357472" cy="18764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4C1F6EB-92C5-4DEE-9F82-AEF90368B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111" y="460064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112400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aseline="0" dirty="0">
                          <a:solidFill>
                            <a:sysClr val="windowText" lastClr="000000"/>
                          </a:solidFill>
                        </a:rPr>
                        <a:t>What is the difference between nematodes and platyhelminths?</a:t>
                      </a:r>
                      <a:endParaRPr lang="en-AU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799571"/>
              </p:ext>
            </p:extLst>
          </p:nvPr>
        </p:nvGraphicFramePr>
        <p:xfrm>
          <a:off x="9514800" y="1382722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aseline="0" dirty="0">
                          <a:solidFill>
                            <a:sysClr val="windowText" lastClr="000000"/>
                          </a:solidFill>
                        </a:rPr>
                        <a:t>What is the difference between annelids and nematodes?</a:t>
                      </a:r>
                      <a:endParaRPr lang="en-AU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Worms (</a:t>
            </a:r>
            <a:r>
              <a:rPr lang="en-AU" b="1" dirty="0"/>
              <a:t>Nematoda</a:t>
            </a:r>
            <a:r>
              <a:rPr lang="en-AU" dirty="0"/>
              <a:t>,</a:t>
            </a:r>
            <a:r>
              <a:rPr lang="en-AU" b="1" dirty="0"/>
              <a:t> Platyhelminthes</a:t>
            </a:r>
            <a:r>
              <a:rPr lang="en-AU" dirty="0"/>
              <a:t>,</a:t>
            </a:r>
            <a:r>
              <a:rPr lang="en-AU" b="1" dirty="0"/>
              <a:t> Annelida</a:t>
            </a:r>
            <a:r>
              <a:rPr lang="en-AU" dirty="0"/>
              <a:t>)</a:t>
            </a:r>
          </a:p>
          <a:p>
            <a:r>
              <a:rPr lang="en-AU" dirty="0"/>
              <a:t>There are three phyla of worms:</a:t>
            </a:r>
          </a:p>
          <a:p>
            <a:pPr lvl="1"/>
            <a:r>
              <a:rPr lang="en-AU" sz="2600" b="1" dirty="0"/>
              <a:t>Nematodes</a:t>
            </a:r>
            <a:r>
              <a:rPr lang="en-AU" sz="2600" dirty="0"/>
              <a:t> – </a:t>
            </a:r>
            <a:r>
              <a:rPr lang="en-AU" sz="2600" b="1" dirty="0"/>
              <a:t>worms with a long, round body</a:t>
            </a:r>
          </a:p>
          <a:p>
            <a:pPr lvl="1"/>
            <a:r>
              <a:rPr lang="en-AU" sz="2600" b="1" dirty="0"/>
              <a:t>Platyhelminths</a:t>
            </a:r>
            <a:r>
              <a:rPr lang="en-AU" sz="2600" dirty="0"/>
              <a:t> – </a:t>
            </a:r>
            <a:r>
              <a:rPr lang="en-AU" sz="2600" b="1" dirty="0"/>
              <a:t>worms with a flat or leaf-like body</a:t>
            </a:r>
          </a:p>
          <a:p>
            <a:pPr lvl="1"/>
            <a:r>
              <a:rPr lang="en-AU" sz="2600" b="1" dirty="0"/>
              <a:t>Annelids</a:t>
            </a:r>
            <a:r>
              <a:rPr lang="en-AU" sz="2600" dirty="0"/>
              <a:t> – </a:t>
            </a:r>
            <a:r>
              <a:rPr lang="en-AU" sz="2600" b="1" dirty="0"/>
              <a:t>worms with a segmented body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9FF6022F-964A-418B-AF5E-A57B41117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144590"/>
              </p:ext>
            </p:extLst>
          </p:nvPr>
        </p:nvGraphicFramePr>
        <p:xfrm>
          <a:off x="9514800" y="2697044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aseline="0" dirty="0">
                          <a:solidFill>
                            <a:sysClr val="windowText" lastClr="000000"/>
                          </a:solidFill>
                        </a:rPr>
                        <a:t>Which phylum does each of these animals belong to? Explain your choice.</a:t>
                      </a:r>
                      <a:endParaRPr lang="en-AU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9" name="Picture 10" descr="http://sharon-taxonomy2009-p2.wikispaces.com/file/view/UndescribedPseudocerosSp0603.jpg/95735378/UndescribedPseudocerosSp0603.jpg">
            <a:extLst>
              <a:ext uri="{FF2B5EF4-FFF2-40B4-BE49-F238E27FC236}">
                <a16:creationId xmlns:a16="http://schemas.microsoft.com/office/drawing/2014/main" xmlns="" id="{EFDEEFC1-36EF-4E85-9384-3744A218B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1368" y="4116818"/>
            <a:ext cx="3267782" cy="2350803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B7673A4-0F2F-4E9A-A88D-82BFAF01C5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55"/>
          <a:stretch/>
        </p:blipFill>
        <p:spPr>
          <a:xfrm>
            <a:off x="4334383" y="3491239"/>
            <a:ext cx="3225644" cy="27917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D6B894B-F111-4372-BF52-84D69B5937BF}"/>
              </a:ext>
            </a:extLst>
          </p:cNvPr>
          <p:cNvSpPr txBox="1"/>
          <p:nvPr/>
        </p:nvSpPr>
        <p:spPr>
          <a:xfrm>
            <a:off x="5528821" y="6282983"/>
            <a:ext cx="83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 err="1"/>
              <a:t>Ascaris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2A28283-9078-46CC-9166-8C8441090276}"/>
              </a:ext>
            </a:extLst>
          </p:cNvPr>
          <p:cNvSpPr txBox="1"/>
          <p:nvPr/>
        </p:nvSpPr>
        <p:spPr>
          <a:xfrm>
            <a:off x="1396408" y="5373524"/>
            <a:ext cx="123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Earthworm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3F5D65-9E72-4273-8661-D03C220650DA}"/>
              </a:ext>
            </a:extLst>
          </p:cNvPr>
          <p:cNvSpPr txBox="1"/>
          <p:nvPr/>
        </p:nvSpPr>
        <p:spPr>
          <a:xfrm>
            <a:off x="9284066" y="6467621"/>
            <a:ext cx="1377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 err="1"/>
              <a:t>Turbellarium</a:t>
            </a:r>
            <a:endParaRPr lang="en-AU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62922BC-74F8-421E-A6A3-488E9D2870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4" y="3128319"/>
            <a:ext cx="3496183" cy="224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5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Aquatic Phyla (</a:t>
            </a:r>
            <a:r>
              <a:rPr lang="en-AU" b="1" dirty="0"/>
              <a:t>Porifera</a:t>
            </a:r>
            <a:r>
              <a:rPr lang="en-AU" dirty="0"/>
              <a:t>, </a:t>
            </a:r>
            <a:r>
              <a:rPr lang="en-AU" b="1" dirty="0"/>
              <a:t>Cnidaria</a:t>
            </a:r>
            <a:r>
              <a:rPr lang="en-AU" dirty="0"/>
              <a:t>, </a:t>
            </a:r>
            <a:r>
              <a:rPr lang="en-AU" b="1" dirty="0"/>
              <a:t>Echinodermata</a:t>
            </a:r>
            <a:r>
              <a:rPr lang="en-AU" dirty="0"/>
              <a:t>)</a:t>
            </a:r>
          </a:p>
          <a:p>
            <a:r>
              <a:rPr lang="en-AU" dirty="0"/>
              <a:t>There are 3 phyla that are water-based:</a:t>
            </a:r>
          </a:p>
          <a:p>
            <a:pPr lvl="1"/>
            <a:r>
              <a:rPr lang="en-AU" sz="2600" b="1" dirty="0"/>
              <a:t>Sponges</a:t>
            </a:r>
            <a:r>
              <a:rPr lang="en-AU" sz="2600" dirty="0"/>
              <a:t> – </a:t>
            </a:r>
            <a:r>
              <a:rPr lang="en-AU" sz="2600" b="1" dirty="0"/>
              <a:t>spongy body with holes</a:t>
            </a:r>
          </a:p>
          <a:p>
            <a:pPr lvl="1"/>
            <a:r>
              <a:rPr lang="en-AU" sz="2600" b="1" dirty="0"/>
              <a:t>Cnidarians</a:t>
            </a:r>
            <a:r>
              <a:rPr lang="en-AU" sz="2600" dirty="0"/>
              <a:t> – </a:t>
            </a:r>
            <a:r>
              <a:rPr lang="en-AU" sz="2600" b="1" dirty="0"/>
              <a:t>soft, hollow body and </a:t>
            </a:r>
            <a:br>
              <a:rPr lang="en-AU" sz="2600" b="1" dirty="0"/>
            </a:br>
            <a:r>
              <a:rPr lang="en-AU" sz="2600" b="1" dirty="0"/>
              <a:t>stinging tentacles</a:t>
            </a:r>
          </a:p>
          <a:p>
            <a:pPr lvl="1"/>
            <a:r>
              <a:rPr lang="en-AU" sz="2600" b="1" dirty="0"/>
              <a:t>Echinoderms</a:t>
            </a:r>
            <a:r>
              <a:rPr lang="en-AU" sz="2600" dirty="0"/>
              <a:t> – have </a:t>
            </a:r>
            <a:r>
              <a:rPr lang="en-AU" sz="2600" b="1" dirty="0"/>
              <a:t>rough, spiny skin</a:t>
            </a:r>
            <a:br>
              <a:rPr lang="en-AU" sz="2600" b="1" dirty="0"/>
            </a:br>
            <a:r>
              <a:rPr lang="en-AU" sz="2600" dirty="0"/>
              <a:t>and </a:t>
            </a:r>
            <a:r>
              <a:rPr lang="en-AU" sz="2600" b="1" dirty="0"/>
              <a:t>repeated body parts around a </a:t>
            </a:r>
            <a:br>
              <a:rPr lang="en-AU" sz="2600" b="1" dirty="0"/>
            </a:br>
            <a:r>
              <a:rPr lang="en-AU" sz="2600" b="1" dirty="0"/>
              <a:t>central body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CB402F2-7076-4A09-A19F-808D796AA2A9}"/>
              </a:ext>
            </a:extLst>
          </p:cNvPr>
          <p:cNvSpPr txBox="1"/>
          <p:nvPr/>
        </p:nvSpPr>
        <p:spPr>
          <a:xfrm>
            <a:off x="483830" y="4343503"/>
            <a:ext cx="1187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Sea Urchin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3F483AB-F101-4342-AC22-6F50B3CF2244}"/>
              </a:ext>
            </a:extLst>
          </p:cNvPr>
          <p:cNvSpPr txBox="1"/>
          <p:nvPr/>
        </p:nvSpPr>
        <p:spPr>
          <a:xfrm>
            <a:off x="2961417" y="6485010"/>
            <a:ext cx="89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Starfish</a:t>
            </a:r>
          </a:p>
        </p:txBody>
      </p:sp>
      <p:pic>
        <p:nvPicPr>
          <p:cNvPr id="11" name="Picture 2" descr="http://3.bp.blogspot.com/-WvJwEBjGNaU/Tqq3SKAkWwI/AAAAAAAAEPo/YqTAAlRNxLw/s1600/starfish_sea_star.jpg">
            <a:extLst>
              <a:ext uri="{FF2B5EF4-FFF2-40B4-BE49-F238E27FC236}">
                <a16:creationId xmlns:a16="http://schemas.microsoft.com/office/drawing/2014/main" xmlns="" id="{67FDF905-B76A-44A0-BEF9-B0478AEEE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5856" r="11793"/>
          <a:stretch/>
        </p:blipFill>
        <p:spPr bwMode="auto">
          <a:xfrm>
            <a:off x="2155614" y="4343503"/>
            <a:ext cx="2501978" cy="2145162"/>
          </a:xfrm>
          <a:prstGeom prst="rect">
            <a:avLst/>
          </a:prstGeom>
          <a:noFill/>
        </p:spPr>
      </p:pic>
      <p:pic>
        <p:nvPicPr>
          <p:cNvPr id="12" name="Picture 4" descr="http://marissamarinescience.synthasite.com/resources/Purple-sea-urchin.jpg">
            <a:extLst>
              <a:ext uri="{FF2B5EF4-FFF2-40B4-BE49-F238E27FC236}">
                <a16:creationId xmlns:a16="http://schemas.microsoft.com/office/drawing/2014/main" xmlns="" id="{AE9BD76C-52E2-45DC-9DEC-1E46A13A2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54" y="4716493"/>
            <a:ext cx="2141506" cy="2141507"/>
          </a:xfrm>
          <a:prstGeom prst="rect">
            <a:avLst/>
          </a:prstGeom>
          <a:noFill/>
        </p:spPr>
      </p:pic>
      <p:pic>
        <p:nvPicPr>
          <p:cNvPr id="15" name="Picture 8" descr="http://www.oceanicresearch.org/jpegs/tealia.jpeg">
            <a:extLst>
              <a:ext uri="{FF2B5EF4-FFF2-40B4-BE49-F238E27FC236}">
                <a16:creationId xmlns:a16="http://schemas.microsoft.com/office/drawing/2014/main" xmlns="" id="{20413E83-A81B-4E6C-B927-76D25D1D4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5517" r="7760"/>
          <a:stretch/>
        </p:blipFill>
        <p:spPr bwMode="auto">
          <a:xfrm>
            <a:off x="6693062" y="4347162"/>
            <a:ext cx="2821737" cy="2145161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0C3B65B-F356-4010-925E-E7DA4238E5B4}"/>
              </a:ext>
            </a:extLst>
          </p:cNvPr>
          <p:cNvSpPr txBox="1"/>
          <p:nvPr/>
        </p:nvSpPr>
        <p:spPr>
          <a:xfrm>
            <a:off x="7366547" y="649232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Sea Anemone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2888D05-4721-4058-B1E2-4EF14C9F5BAC}"/>
              </a:ext>
            </a:extLst>
          </p:cNvPr>
          <p:cNvSpPr txBox="1"/>
          <p:nvPr/>
        </p:nvSpPr>
        <p:spPr>
          <a:xfrm>
            <a:off x="10343965" y="44824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Jellyfish</a:t>
            </a:r>
          </a:p>
        </p:txBody>
      </p:sp>
      <p:pic>
        <p:nvPicPr>
          <p:cNvPr id="18" name="Picture 6" descr="http://www.sfos.uaf.edu/sewardline/ZoopSpecies/cnidarian/images/Chrysaora_melanaster_400x300.jpg">
            <a:extLst>
              <a:ext uri="{FF2B5EF4-FFF2-40B4-BE49-F238E27FC236}">
                <a16:creationId xmlns:a16="http://schemas.microsoft.com/office/drawing/2014/main" xmlns="" id="{884D452D-BB32-411B-ABDC-48FF339B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14800" y="4851732"/>
            <a:ext cx="2670146" cy="2002610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EF8BF0A-022D-40CB-979D-2FB4C579995E}"/>
              </a:ext>
            </a:extLst>
          </p:cNvPr>
          <p:cNvSpPr txBox="1"/>
          <p:nvPr/>
        </p:nvSpPr>
        <p:spPr>
          <a:xfrm>
            <a:off x="7555017" y="3725075"/>
            <a:ext cx="124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Sea sponge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44220F9-96B5-4AF3-BE4A-ECF6EFDFD5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385" y="1896275"/>
            <a:ext cx="2438400" cy="182880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xmlns="" id="{FF4B370B-C895-4EF6-9EA1-7603689F3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590565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phylum contains animals with stinging tentacles?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xmlns="" id="{AFDD6AA3-3513-45EF-BC47-6223CED34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021345"/>
              </p:ext>
            </p:extLst>
          </p:nvPr>
        </p:nvGraphicFramePr>
        <p:xfrm>
          <a:off x="9514799" y="1393355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Why are starfish classified as echinoderms?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1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words do you need to write down?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116" y="941672"/>
            <a:ext cx="8559835" cy="4351338"/>
          </a:xfrm>
        </p:spPr>
        <p:txBody>
          <a:bodyPr/>
          <a:lstStyle/>
          <a:p>
            <a:r>
              <a:rPr lang="en-AU" dirty="0"/>
              <a:t>We are now going to organise this information and turn it into useful notes.</a:t>
            </a:r>
          </a:p>
          <a:p>
            <a:r>
              <a:rPr lang="en-AU" dirty="0"/>
              <a:t>Get a graphic organiser from your teacher or from Connect.</a:t>
            </a:r>
          </a:p>
          <a:p>
            <a:r>
              <a:rPr lang="en-AU" dirty="0"/>
              <a:t>We are going to go back through the descriptions of each class. You need to write down the </a:t>
            </a:r>
            <a:r>
              <a:rPr lang="en-AU" b="1" dirty="0"/>
              <a:t>bold</a:t>
            </a:r>
            <a:r>
              <a:rPr lang="en-AU" dirty="0"/>
              <a:t> words in your graphic organiser.</a:t>
            </a:r>
          </a:p>
        </p:txBody>
      </p:sp>
    </p:spTree>
    <p:extLst>
      <p:ext uri="{BB962C8B-B14F-4D97-AF65-F5344CB8AC3E}">
        <p14:creationId xmlns:p14="http://schemas.microsoft.com/office/powerpoint/2010/main" val="139543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Mollusca</a:t>
            </a:r>
          </a:p>
          <a:p>
            <a:r>
              <a:rPr lang="en-AU" b="1" dirty="0"/>
              <a:t>Molluscs</a:t>
            </a:r>
            <a:r>
              <a:rPr lang="en-AU" dirty="0"/>
              <a:t> have </a:t>
            </a:r>
            <a:r>
              <a:rPr lang="en-AU" b="1" dirty="0"/>
              <a:t>soft bodies </a:t>
            </a:r>
            <a:r>
              <a:rPr lang="en-AU" dirty="0"/>
              <a:t>and </a:t>
            </a:r>
            <a:r>
              <a:rPr lang="en-AU" b="1" dirty="0"/>
              <a:t>often have a protective shell</a:t>
            </a:r>
            <a:r>
              <a:rPr lang="en-AU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BF0FE03-F957-412B-A066-D9EB1482BCA9}"/>
              </a:ext>
            </a:extLst>
          </p:cNvPr>
          <p:cNvSpPr txBox="1"/>
          <p:nvPr/>
        </p:nvSpPr>
        <p:spPr>
          <a:xfrm>
            <a:off x="1435623" y="4116043"/>
            <a:ext cx="6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Snail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39610E-3CB5-4C3A-9FC6-4AD1F8B7303E}"/>
              </a:ext>
            </a:extLst>
          </p:cNvPr>
          <p:cNvSpPr txBox="1"/>
          <p:nvPr/>
        </p:nvSpPr>
        <p:spPr>
          <a:xfrm>
            <a:off x="1395547" y="6478070"/>
            <a:ext cx="70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Squid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17A5178-A708-4A1B-8EAC-32092BA46142}"/>
              </a:ext>
            </a:extLst>
          </p:cNvPr>
          <p:cNvSpPr txBox="1"/>
          <p:nvPr/>
        </p:nvSpPr>
        <p:spPr>
          <a:xfrm>
            <a:off x="5643884" y="4127261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Nudibranch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62DC28A-62E7-405F-8B20-870DE99334D3}"/>
              </a:ext>
            </a:extLst>
          </p:cNvPr>
          <p:cNvSpPr txBox="1"/>
          <p:nvPr/>
        </p:nvSpPr>
        <p:spPr>
          <a:xfrm>
            <a:off x="7355236" y="5487540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Mussel</a:t>
            </a:r>
          </a:p>
        </p:txBody>
      </p:sp>
      <p:pic>
        <p:nvPicPr>
          <p:cNvPr id="22" name="Picture 4" descr="http://0.tqn.com/d/animals/1/0/X/7/shutterstock_714240.jpg">
            <a:extLst>
              <a:ext uri="{FF2B5EF4-FFF2-40B4-BE49-F238E27FC236}">
                <a16:creationId xmlns:a16="http://schemas.microsoft.com/office/drawing/2014/main" xmlns="" id="{F56F8263-5550-4BAE-8CF5-470BF94F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t="10802"/>
          <a:stretch/>
        </p:blipFill>
        <p:spPr bwMode="auto">
          <a:xfrm>
            <a:off x="71236" y="2138205"/>
            <a:ext cx="3357472" cy="1994555"/>
          </a:xfrm>
          <a:prstGeom prst="rect">
            <a:avLst/>
          </a:prstGeom>
          <a:noFill/>
        </p:spPr>
      </p:pic>
      <p:pic>
        <p:nvPicPr>
          <p:cNvPr id="23" name="Picture 6" descr="https://encrypted-tbn3.google.com/images?q=tbn:ANd9GcRT2DgLOSh2w1aF5wfNGsKcxAzR2radmzQZ73DGs6bdGw7RRlCZ">
            <a:extLst>
              <a:ext uri="{FF2B5EF4-FFF2-40B4-BE49-F238E27FC236}">
                <a16:creationId xmlns:a16="http://schemas.microsoft.com/office/drawing/2014/main" xmlns="" id="{1898FF0A-C2BF-4B0A-9E60-BCF9D7E2E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80216" y="2132707"/>
            <a:ext cx="3606918" cy="1994554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614EFAB-33EB-463C-915A-C52FEB8776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" y="4600644"/>
            <a:ext cx="3357472" cy="18764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4C1F6EB-92C5-4DEE-9F82-AEF90368B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2111" y="4600644"/>
            <a:ext cx="2143125" cy="21431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C1EF92D-AAD8-404D-BCEB-4F08B6E153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1425" y="617160"/>
            <a:ext cx="841057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0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2980</TotalTime>
  <Words>728</Words>
  <Application>Microsoft Office PowerPoint</Application>
  <PresentationFormat>Widescreen</PresentationFormat>
  <Paragraphs>121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Seven Other Phyla Year 7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teacher</cp:lastModifiedBy>
  <cp:revision>47</cp:revision>
  <dcterms:created xsi:type="dcterms:W3CDTF">2018-02-20T13:07:19Z</dcterms:created>
  <dcterms:modified xsi:type="dcterms:W3CDTF">2019-07-29T06:28:18Z</dcterms:modified>
</cp:coreProperties>
</file>